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5" r:id="rId19"/>
    <p:sldId id="272" r:id="rId20"/>
    <p:sldId id="276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80BA-E704-418D-8BDE-2B9D2FF635B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3BC9-D232-42A5-BCDE-0EBF7945A0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Диспансерное наблюдение за лицами входящими в 2 группу                    Д-наблюдения по итогам ПМО и Д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Елена Андреевна </a:t>
            </a:r>
            <a:r>
              <a:rPr lang="ru-RU" dirty="0" err="1" smtClean="0"/>
              <a:t>Низова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К.м.н., доцент. Магистр общественного здоровья, руководитель Центра общественного здоровья и медицинской профилактики Тверской области</a:t>
            </a:r>
          </a:p>
          <a:p>
            <a:r>
              <a:rPr lang="ru-RU" dirty="0" smtClean="0"/>
              <a:t>19 октября 2022 года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Контроль курения и потребления табака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Изменение отношения и формирование мотивации отказаться</a:t>
            </a:r>
          </a:p>
          <a:p>
            <a:r>
              <a:rPr lang="ru-RU" dirty="0" smtClean="0"/>
              <a:t>А еще лучше- не начинать потреблять табак</a:t>
            </a:r>
          </a:p>
          <a:p>
            <a:r>
              <a:rPr lang="ru-RU" dirty="0" smtClean="0"/>
              <a:t>Поиск самому и себе – мощной причины для отказа и поиск иного удовольствия</a:t>
            </a:r>
          </a:p>
          <a:p>
            <a:r>
              <a:rPr lang="ru-RU" dirty="0" smtClean="0"/>
              <a:t>Решить вопрос: как, когда и с кем. Поддержка крайне важна!</a:t>
            </a:r>
          </a:p>
          <a:p>
            <a:r>
              <a:rPr lang="ru-RU" dirty="0" smtClean="0"/>
              <a:t>Медикаменты помогают (</a:t>
            </a:r>
            <a:r>
              <a:rPr lang="ru-RU" dirty="0" err="1" smtClean="0"/>
              <a:t>табекс</a:t>
            </a:r>
            <a:r>
              <a:rPr lang="ru-RU" dirty="0" smtClean="0"/>
              <a:t>, </a:t>
            </a:r>
            <a:r>
              <a:rPr lang="ru-RU" dirty="0" err="1" smtClean="0"/>
              <a:t>чампикс</a:t>
            </a:r>
            <a:r>
              <a:rPr lang="ru-RU" dirty="0" smtClean="0"/>
              <a:t>), противопоказания и побочные эффекты есть</a:t>
            </a:r>
          </a:p>
          <a:p>
            <a:r>
              <a:rPr lang="ru-RU" dirty="0" smtClean="0"/>
              <a:t>Читать инструкцию, консультироваться с лечащим врачом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Высокая </a:t>
            </a:r>
            <a:r>
              <a:rPr lang="ru-RU" b="1" dirty="0" err="1" smtClean="0"/>
              <a:t>гиперхолестеринемия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Предполагает наследственный (семейный) характер</a:t>
            </a:r>
          </a:p>
          <a:p>
            <a:r>
              <a:rPr lang="ru-RU" dirty="0" smtClean="0"/>
              <a:t>Опасно, но имеются иные факторы сосудистых катастроф (характер бляшек, иные параметры)</a:t>
            </a:r>
          </a:p>
          <a:p>
            <a:r>
              <a:rPr lang="ru-RU" dirty="0" smtClean="0"/>
              <a:t>Необходимо исследование холестериновой формулы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Контроль уровня холестерина (общего и фракций)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Как основа: повышение физической активности и нормализация питания (увеличение клетчатки в любом виде, </a:t>
            </a:r>
            <a:r>
              <a:rPr lang="ru-RU" dirty="0" smtClean="0"/>
              <a:t>снижение </a:t>
            </a:r>
            <a:r>
              <a:rPr lang="ru-RU" dirty="0" err="1" smtClean="0"/>
              <a:t>калоража</a:t>
            </a:r>
            <a:r>
              <a:rPr lang="ru-RU" dirty="0" smtClean="0"/>
              <a:t>, </a:t>
            </a:r>
            <a:r>
              <a:rPr lang="ru-RU" dirty="0" err="1" smtClean="0"/>
              <a:t>снижение</a:t>
            </a:r>
            <a:r>
              <a:rPr lang="ru-RU" dirty="0" smtClean="0"/>
              <a:t> жиров)</a:t>
            </a:r>
          </a:p>
          <a:p>
            <a:endParaRPr lang="ru-RU" dirty="0"/>
          </a:p>
          <a:p>
            <a:r>
              <a:rPr lang="ru-RU" dirty="0" err="1" smtClean="0"/>
              <a:t>Гипохолестериновые</a:t>
            </a:r>
            <a:r>
              <a:rPr lang="ru-RU" dirty="0" smtClean="0"/>
              <a:t> препараты: самое важное – установка целевых значений холестерина (не сколько таблеток принять а к чему придти)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Потребление алкоголя чрезмерное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алкоголизм!</a:t>
            </a:r>
          </a:p>
          <a:p>
            <a:r>
              <a:rPr lang="ru-RU" dirty="0" smtClean="0"/>
              <a:t>Рюмка водки или бокал вина или маленькая банка пива в день</a:t>
            </a:r>
          </a:p>
          <a:p>
            <a:r>
              <a:rPr lang="ru-RU" dirty="0" smtClean="0"/>
              <a:t>Опасности: риск внешних (насильственных) причин смерти и травм</a:t>
            </a:r>
          </a:p>
          <a:p>
            <a:r>
              <a:rPr lang="ru-RU" dirty="0" smtClean="0"/>
              <a:t>Риск развития рака</a:t>
            </a:r>
          </a:p>
          <a:p>
            <a:r>
              <a:rPr lang="ru-RU" dirty="0" smtClean="0"/>
              <a:t>Вопросник </a:t>
            </a:r>
            <a:r>
              <a:rPr lang="en-US" dirty="0" smtClean="0"/>
              <a:t>AUDIT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Контроль опасного потребления алкоголя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понимания что это опасно и мотивации на снижение потребления – значение медицинских работников</a:t>
            </a:r>
          </a:p>
          <a:p>
            <a:r>
              <a:rPr lang="ru-RU" dirty="0" smtClean="0"/>
              <a:t>В остальном – это широкая социальная задача – роль семьи, окружения, социальной среды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Потребление психотропных веществ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Требует особых подходов: доверительного разговора, соответствующей обстановки, интуиции, знания социального окружения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88641"/>
            <a:ext cx="6035040" cy="580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Высокий суммарный </a:t>
            </a:r>
            <a:r>
              <a:rPr lang="ru-RU" b="1" dirty="0" err="1" smtClean="0"/>
              <a:t>сердечно-сосудистый</a:t>
            </a:r>
            <a:r>
              <a:rPr lang="ru-RU" b="1" dirty="0" smtClean="0"/>
              <a:t> риск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Этот подход РАБОТАЕТ! Дело не в цифрах, а в мотивации человека</a:t>
            </a:r>
          </a:p>
          <a:p>
            <a:r>
              <a:rPr lang="ru-RU" dirty="0" smtClean="0"/>
              <a:t>Смысл: не столько значит величина одного фактора риска (количество сигарет, </a:t>
            </a:r>
            <a:r>
              <a:rPr lang="ru-RU" dirty="0" err="1" smtClean="0"/>
              <a:t>уровени</a:t>
            </a:r>
            <a:r>
              <a:rPr lang="ru-RU" dirty="0" smtClean="0"/>
              <a:t> АД и уровень холестерина крови), сколько у кого, и в сочетании</a:t>
            </a:r>
          </a:p>
          <a:p>
            <a:r>
              <a:rPr lang="ru-RU" dirty="0" smtClean="0"/>
              <a:t>Имеет значение конкретика: цифра конкретного исхода в сравнении. Это хороший мотивационный момент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0486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Контроль высокого риска – более 5%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Таблица риска должна быть доступна всем</a:t>
            </a:r>
          </a:p>
          <a:p>
            <a:r>
              <a:rPr lang="ru-RU" dirty="0" smtClean="0"/>
              <a:t>Измерение АД – всем, а можно и не один раз (это хороший пример)</a:t>
            </a:r>
          </a:p>
          <a:p>
            <a:r>
              <a:rPr lang="ru-RU" dirty="0" smtClean="0"/>
              <a:t>Измерьте АД правильно! Это элемент обучения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диспансеризации и </a:t>
            </a:r>
            <a:r>
              <a:rPr lang="ru-RU" b="1" dirty="0" err="1" smtClean="0"/>
              <a:t>профосмотра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Снизить смертность</a:t>
            </a:r>
          </a:p>
          <a:p>
            <a:r>
              <a:rPr lang="ru-RU" dirty="0" smtClean="0"/>
              <a:t>От управляемых причин (ХНИЗ)</a:t>
            </a:r>
          </a:p>
          <a:p>
            <a:r>
              <a:rPr lang="ru-RU" dirty="0" smtClean="0"/>
              <a:t>Выявить лиц с высоким риском смерти или ХНИЗ</a:t>
            </a:r>
          </a:p>
          <a:p>
            <a:r>
              <a:rPr lang="ru-RU" dirty="0" smtClean="0"/>
              <a:t>Снизить риск развития ХНИЗ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smtClean="0"/>
              <a:t>Д-наблюдение за лицами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старше 65 лет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 группа по возрасту</a:t>
            </a:r>
          </a:p>
          <a:p>
            <a:r>
              <a:rPr lang="ru-RU" dirty="0" smtClean="0"/>
              <a:t>Высокий </a:t>
            </a:r>
            <a:r>
              <a:rPr lang="ru-RU" dirty="0"/>
              <a:t> </a:t>
            </a:r>
            <a:r>
              <a:rPr lang="ru-RU" dirty="0" smtClean="0"/>
              <a:t>суммарный </a:t>
            </a:r>
            <a:r>
              <a:rPr lang="ru-RU" dirty="0" err="1" smtClean="0"/>
              <a:t>сердечно-сосудистый</a:t>
            </a:r>
            <a:r>
              <a:rPr lang="ru-RU" dirty="0" smtClean="0"/>
              <a:t> риск </a:t>
            </a:r>
          </a:p>
          <a:p>
            <a:r>
              <a:rPr lang="ru-RU" dirty="0" smtClean="0"/>
              <a:t>Наличие или вероятность астении</a:t>
            </a:r>
          </a:p>
          <a:p>
            <a:endParaRPr lang="ru-RU" dirty="0"/>
          </a:p>
          <a:p>
            <a:r>
              <a:rPr lang="ru-RU" dirty="0" smtClean="0"/>
              <a:t>Физическая и психическая активность!!!</a:t>
            </a:r>
          </a:p>
          <a:p>
            <a:r>
              <a:rPr lang="ru-RU" dirty="0" smtClean="0"/>
              <a:t>Правильное полноценное питание, богатое белком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Элементы психологии</a:t>
            </a:r>
            <a:r>
              <a:rPr lang="en-US" b="1" dirty="0" smtClean="0"/>
              <a:t> </a:t>
            </a:r>
            <a:r>
              <a:rPr lang="ru-RU" b="1" dirty="0" smtClean="0"/>
              <a:t> при Д-наблюдении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2 минуты чтобы поговорить не только о диагнозе</a:t>
            </a:r>
          </a:p>
          <a:p>
            <a:r>
              <a:rPr lang="ru-RU" dirty="0" smtClean="0"/>
              <a:t>Но убедительно! Важно все, интонация, момент, повторение</a:t>
            </a:r>
          </a:p>
          <a:p>
            <a:r>
              <a:rPr lang="ru-RU" dirty="0" smtClean="0"/>
              <a:t>Лучше добавить письменной информацией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Рассылки на темы здоровья в помощь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чатов и </a:t>
            </a:r>
            <a:r>
              <a:rPr lang="ru-RU" dirty="0" err="1" smtClean="0"/>
              <a:t>соцсетей</a:t>
            </a:r>
            <a:endParaRPr lang="ru-RU" dirty="0" smtClean="0"/>
          </a:p>
          <a:p>
            <a:r>
              <a:rPr lang="ru-RU" dirty="0" smtClean="0"/>
              <a:t>5-10 человек</a:t>
            </a:r>
          </a:p>
          <a:p>
            <a:r>
              <a:rPr lang="ru-RU" dirty="0" smtClean="0"/>
              <a:t>Материалы готовы </a:t>
            </a:r>
            <a:r>
              <a:rPr lang="ru-RU" smtClean="0"/>
              <a:t>и протестированы</a:t>
            </a:r>
            <a:endParaRPr lang="ru-RU" dirty="0" smtClean="0"/>
          </a:p>
          <a:p>
            <a:r>
              <a:rPr lang="ru-RU" dirty="0" smtClean="0"/>
              <a:t> Есть возможность  их предоставлять на регулярной основе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88641"/>
            <a:ext cx="6035040" cy="580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Д-наблюдения </a:t>
            </a:r>
            <a:r>
              <a:rPr lang="ru-RU" b="1" dirty="0"/>
              <a:t>л</a:t>
            </a:r>
            <a:r>
              <a:rPr lang="ru-RU" b="1" dirty="0" smtClean="0"/>
              <a:t>иц с 2 группой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Специалист кабинета/отделения медицинской профилактики</a:t>
            </a:r>
          </a:p>
          <a:p>
            <a:r>
              <a:rPr lang="ru-RU" dirty="0" smtClean="0"/>
              <a:t>Фельдшер </a:t>
            </a:r>
            <a:r>
              <a:rPr lang="ru-RU" dirty="0" err="1" smtClean="0"/>
              <a:t>ФАПа</a:t>
            </a:r>
            <a:endParaRPr lang="ru-RU" dirty="0" smtClean="0"/>
          </a:p>
          <a:p>
            <a:r>
              <a:rPr lang="ru-RU" dirty="0" smtClean="0"/>
              <a:t>Кратность наблюдения: ежеквартально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Избыточная масса тела и ожирение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Взвешивание и определение роста обязательно</a:t>
            </a:r>
          </a:p>
          <a:p>
            <a:r>
              <a:rPr lang="ru-RU" dirty="0" smtClean="0"/>
              <a:t>Расчет Индекса массы тела  (ИМТ) – обязательная процедура </a:t>
            </a:r>
          </a:p>
          <a:p>
            <a:r>
              <a:rPr lang="ru-RU" dirty="0" smtClean="0"/>
              <a:t>Масса тела (кг) / рост в 2 (метры)</a:t>
            </a:r>
          </a:p>
          <a:p>
            <a:r>
              <a:rPr lang="ru-RU" dirty="0" smtClean="0"/>
              <a:t>В норме менее 25, свыше 30 – ожирение</a:t>
            </a:r>
          </a:p>
          <a:p>
            <a:r>
              <a:rPr lang="ru-RU" dirty="0" smtClean="0"/>
              <a:t>Измерение объема талии – свыше 88 см у женщин и 102 см у мужчин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Опасность ожирения и избыточной массы тела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Сверхриск</a:t>
            </a:r>
            <a:r>
              <a:rPr lang="ru-RU" dirty="0" smtClean="0"/>
              <a:t> развития сахарного диабета, болезней сердца, рака</a:t>
            </a:r>
          </a:p>
          <a:p>
            <a:endParaRPr lang="ru-RU" dirty="0" smtClean="0"/>
          </a:p>
          <a:p>
            <a:r>
              <a:rPr lang="ru-RU" dirty="0" err="1" smtClean="0"/>
              <a:t>Яблоковидное</a:t>
            </a:r>
            <a:r>
              <a:rPr lang="ru-RU" dirty="0" smtClean="0"/>
              <a:t> ожирение наиболее опасно – развитие метаболического синдрома</a:t>
            </a:r>
          </a:p>
          <a:p>
            <a:endParaRPr lang="ru-RU" dirty="0"/>
          </a:p>
          <a:p>
            <a:r>
              <a:rPr lang="ru-RU" dirty="0" smtClean="0"/>
              <a:t>Учет иных факторов риска, особенно наследственности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Контроль ожирения и избыточной массы тела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Изменение «отношения» и формирование желания снизить массу тела потому что это…. Путь к здоровью</a:t>
            </a:r>
          </a:p>
          <a:p>
            <a:r>
              <a:rPr lang="ru-RU" dirty="0" smtClean="0"/>
              <a:t>НЕТ – диетам!</a:t>
            </a:r>
          </a:p>
          <a:p>
            <a:endParaRPr lang="ru-RU" dirty="0"/>
          </a:p>
          <a:p>
            <a:r>
              <a:rPr lang="ru-RU" dirty="0" smtClean="0"/>
              <a:t>ДА – изменению отношения к физической активности и образу питания</a:t>
            </a:r>
          </a:p>
          <a:p>
            <a:r>
              <a:rPr lang="ru-RU" dirty="0" smtClean="0"/>
              <a:t>ВСЕГДА  и постоянно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Хорошая физическая активность и хорошее питание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Замена транспорта на ходьбу пешком</a:t>
            </a:r>
          </a:p>
          <a:p>
            <a:r>
              <a:rPr lang="ru-RU" dirty="0" smtClean="0"/>
              <a:t>Внедрение любой активности в повседневную жизнь: прогулки, велосипед, коньки, лыжи, плавание, работы в саду</a:t>
            </a:r>
          </a:p>
          <a:p>
            <a:r>
              <a:rPr lang="ru-RU" dirty="0" smtClean="0"/>
              <a:t>Питание дома, подсчет калорий, добавление в пищу овощей, снижение количества </a:t>
            </a:r>
            <a:r>
              <a:rPr lang="ru-RU" dirty="0" err="1" smtClean="0"/>
              <a:t>фаст</a:t>
            </a:r>
            <a:r>
              <a:rPr lang="ru-RU" dirty="0" smtClean="0"/>
              <a:t> </a:t>
            </a:r>
            <a:r>
              <a:rPr lang="ru-RU" dirty="0" err="1" smtClean="0"/>
              <a:t>фуда</a:t>
            </a:r>
            <a:r>
              <a:rPr lang="ru-RU" dirty="0" smtClean="0"/>
              <a:t> и уличной еды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Курение и потребление табака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Мощнейший фактор риска десятков заболеваний</a:t>
            </a:r>
          </a:p>
          <a:p>
            <a:r>
              <a:rPr lang="ru-RU" dirty="0" smtClean="0"/>
              <a:t>Потребление табака нетрадиционным способом: электронная сигарета и электронные системы нагревания табака – что говорить?</a:t>
            </a:r>
          </a:p>
          <a:p>
            <a:r>
              <a:rPr lang="ru-RU" dirty="0" smtClean="0"/>
              <a:t>Это новый неизученный и небезопасный продукт</a:t>
            </a:r>
          </a:p>
          <a:p>
            <a:r>
              <a:rPr lang="ru-RU" dirty="0" smtClean="0"/>
              <a:t>Результаты исследований начинают подтверждать что  они вызывают сходные изменения в сосудах, свертывании крови, эпителии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698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Диспансерное наблюдение за лицами входящими в 2 группу                    Д-наблюдения по итогам ПМО и Д</vt:lpstr>
      <vt:lpstr>Цель диспансеризации и профосмотра</vt:lpstr>
      <vt:lpstr>Слайд 3</vt:lpstr>
      <vt:lpstr>Порядок Д-наблюдения лиц с 2 группой </vt:lpstr>
      <vt:lpstr>Избыточная масса тела и ожирение</vt:lpstr>
      <vt:lpstr>Опасность ожирения и избыточной массы тела</vt:lpstr>
      <vt:lpstr>Контроль ожирения и избыточной массы тела</vt:lpstr>
      <vt:lpstr>Хорошая физическая активность и хорошее питание</vt:lpstr>
      <vt:lpstr>Курение и потребление табака</vt:lpstr>
      <vt:lpstr>Контроль курения и потребления табака</vt:lpstr>
      <vt:lpstr>Высокая гиперхолестеринемия </vt:lpstr>
      <vt:lpstr>Контроль уровня холестерина (общего и фракций)</vt:lpstr>
      <vt:lpstr>Потребление алкоголя чрезмерное</vt:lpstr>
      <vt:lpstr>Контроль опасного потребления алкоголя</vt:lpstr>
      <vt:lpstr>Потребление психотропных веществ</vt:lpstr>
      <vt:lpstr>Слайд 16</vt:lpstr>
      <vt:lpstr>Высокий суммарный сердечно-сосудистый риск</vt:lpstr>
      <vt:lpstr>Слайд 18</vt:lpstr>
      <vt:lpstr>Контроль высокого риска – более 5%</vt:lpstr>
      <vt:lpstr> Д-наблюдение за лицами  старше 65 лет</vt:lpstr>
      <vt:lpstr>Элементы психологии  при Д-наблюдении</vt:lpstr>
      <vt:lpstr>Рассылки на темы здоровья в помощь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 Калуцких</dc:creator>
  <cp:lastModifiedBy>Вадим Калуцких</cp:lastModifiedBy>
  <cp:revision>17</cp:revision>
  <dcterms:created xsi:type="dcterms:W3CDTF">2022-10-19T05:41:13Z</dcterms:created>
  <dcterms:modified xsi:type="dcterms:W3CDTF">2022-10-19T09:28:03Z</dcterms:modified>
</cp:coreProperties>
</file>